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71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718"/>
  </p:normalViewPr>
  <p:slideViewPr>
    <p:cSldViewPr snapToGrid="0">
      <p:cViewPr varScale="1">
        <p:scale>
          <a:sx n="88" d="100"/>
          <a:sy n="88" d="100"/>
        </p:scale>
        <p:origin x="17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D843B9-F003-4524-AB52-6F523724AEF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A8E9C5-E727-4F3A-9EA2-F95A27C5F1D2}">
      <dgm:prSet/>
      <dgm:spPr/>
      <dgm:t>
        <a:bodyPr/>
        <a:lstStyle/>
        <a:p>
          <a:r>
            <a:rPr lang="en-GB" dirty="0"/>
            <a:t>how customers accumulate loyalty points</a:t>
          </a:r>
          <a:endParaRPr lang="en-US" dirty="0"/>
        </a:p>
      </dgm:t>
    </dgm:pt>
    <dgm:pt modelId="{DF3AD9C2-921D-4A9E-9903-90F888BF413C}" type="parTrans" cxnId="{64F8F7F2-555A-4C17-8F43-4BD650F81F63}">
      <dgm:prSet/>
      <dgm:spPr/>
      <dgm:t>
        <a:bodyPr/>
        <a:lstStyle/>
        <a:p>
          <a:endParaRPr lang="en-US"/>
        </a:p>
      </dgm:t>
    </dgm:pt>
    <dgm:pt modelId="{2D818F60-2508-4646-B2A2-435FF497FEB3}" type="sibTrans" cxnId="{64F8F7F2-555A-4C17-8F43-4BD650F81F63}">
      <dgm:prSet/>
      <dgm:spPr/>
      <dgm:t>
        <a:bodyPr/>
        <a:lstStyle/>
        <a:p>
          <a:endParaRPr lang="en-US"/>
        </a:p>
      </dgm:t>
    </dgm:pt>
    <dgm:pt modelId="{71FCF81F-C8FB-419F-B90E-3425EBA53739}">
      <dgm:prSet/>
      <dgm:spPr/>
      <dgm:t>
        <a:bodyPr/>
        <a:lstStyle/>
        <a:p>
          <a:r>
            <a:rPr lang="en-GB" dirty="0"/>
            <a:t>how groups within the customer base can be used to target specific market segments </a:t>
          </a:r>
          <a:endParaRPr lang="en-US" dirty="0"/>
        </a:p>
      </dgm:t>
    </dgm:pt>
    <dgm:pt modelId="{654CB0EE-3238-462E-ABD8-831DC9685B53}" type="parTrans" cxnId="{FC2EF00D-22CF-49A1-8AE6-6E7F03F4FE65}">
      <dgm:prSet/>
      <dgm:spPr/>
      <dgm:t>
        <a:bodyPr/>
        <a:lstStyle/>
        <a:p>
          <a:endParaRPr lang="en-US"/>
        </a:p>
      </dgm:t>
    </dgm:pt>
    <dgm:pt modelId="{0129960B-D9B4-43AA-8581-F943631A4AF6}" type="sibTrans" cxnId="{FC2EF00D-22CF-49A1-8AE6-6E7F03F4FE65}">
      <dgm:prSet/>
      <dgm:spPr/>
      <dgm:t>
        <a:bodyPr/>
        <a:lstStyle/>
        <a:p>
          <a:endParaRPr lang="en-US"/>
        </a:p>
      </dgm:t>
    </dgm:pt>
    <dgm:pt modelId="{594A217A-421A-47EA-B2D8-BFBD4D4A1C9E}">
      <dgm:prSet/>
      <dgm:spPr/>
      <dgm:t>
        <a:bodyPr/>
        <a:lstStyle/>
        <a:p>
          <a:r>
            <a:rPr lang="en-GB" dirty="0"/>
            <a:t>how social data (e.g. customer reviews) can be used to inform marketing campaigns</a:t>
          </a:r>
          <a:endParaRPr lang="en-US" dirty="0"/>
        </a:p>
      </dgm:t>
    </dgm:pt>
    <dgm:pt modelId="{B39D0565-5F1C-4E77-8D14-ECDEABA2B240}" type="parTrans" cxnId="{6D0472A0-C19C-4F11-9042-FB87F3E4EA1A}">
      <dgm:prSet/>
      <dgm:spPr/>
      <dgm:t>
        <a:bodyPr/>
        <a:lstStyle/>
        <a:p>
          <a:endParaRPr lang="en-US"/>
        </a:p>
      </dgm:t>
    </dgm:pt>
    <dgm:pt modelId="{2A410B3A-B164-4C33-9E85-7A281EB25F41}" type="sibTrans" cxnId="{6D0472A0-C19C-4F11-9042-FB87F3E4EA1A}">
      <dgm:prSet/>
      <dgm:spPr/>
      <dgm:t>
        <a:bodyPr/>
        <a:lstStyle/>
        <a:p>
          <a:endParaRPr lang="en-US"/>
        </a:p>
      </dgm:t>
    </dgm:pt>
    <dgm:pt modelId="{5A39A0EE-DA72-48E4-8FA7-28BFE985D7B8}">
      <dgm:prSet/>
      <dgm:spPr/>
      <dgm:t>
        <a:bodyPr/>
        <a:lstStyle/>
        <a:p>
          <a:r>
            <a:rPr lang="en-GB" dirty="0"/>
            <a:t>the impact that each product has on sales</a:t>
          </a:r>
          <a:endParaRPr lang="en-US" dirty="0"/>
        </a:p>
      </dgm:t>
    </dgm:pt>
    <dgm:pt modelId="{592C7971-EBFD-4FF0-89BC-3CE2EF6E07DC}" type="parTrans" cxnId="{58A1B8B0-C0C0-4F6F-BFB4-C925429E3D0B}">
      <dgm:prSet/>
      <dgm:spPr/>
      <dgm:t>
        <a:bodyPr/>
        <a:lstStyle/>
        <a:p>
          <a:endParaRPr lang="en-US"/>
        </a:p>
      </dgm:t>
    </dgm:pt>
    <dgm:pt modelId="{7AE0E960-2AEB-4E4E-81DF-704EF8A6A556}" type="sibTrans" cxnId="{58A1B8B0-C0C0-4F6F-BFB4-C925429E3D0B}">
      <dgm:prSet/>
      <dgm:spPr/>
      <dgm:t>
        <a:bodyPr/>
        <a:lstStyle/>
        <a:p>
          <a:endParaRPr lang="en-US"/>
        </a:p>
      </dgm:t>
    </dgm:pt>
    <dgm:pt modelId="{1CF7D112-C837-46B0-B790-AFA530FAFB58}">
      <dgm:prSet/>
      <dgm:spPr/>
      <dgm:t>
        <a:bodyPr/>
        <a:lstStyle/>
        <a:p>
          <a:r>
            <a:rPr lang="en-GB" dirty="0"/>
            <a:t>how reliable the data is (e.g. normal distribution, skewness, or kurtosis) </a:t>
          </a:r>
          <a:endParaRPr lang="en-US" dirty="0"/>
        </a:p>
      </dgm:t>
    </dgm:pt>
    <dgm:pt modelId="{D20F85F4-25D2-48CF-B73D-DA8C8BBB71DB}" type="parTrans" cxnId="{4882BF71-8BF0-47AE-AC14-F9450FD77511}">
      <dgm:prSet/>
      <dgm:spPr/>
      <dgm:t>
        <a:bodyPr/>
        <a:lstStyle/>
        <a:p>
          <a:endParaRPr lang="en-US"/>
        </a:p>
      </dgm:t>
    </dgm:pt>
    <dgm:pt modelId="{EFCF19DB-44D9-4AFC-90F9-8BEEB8F92970}" type="sibTrans" cxnId="{4882BF71-8BF0-47AE-AC14-F9450FD77511}">
      <dgm:prSet/>
      <dgm:spPr/>
      <dgm:t>
        <a:bodyPr/>
        <a:lstStyle/>
        <a:p>
          <a:endParaRPr lang="en-US"/>
        </a:p>
      </dgm:t>
    </dgm:pt>
    <dgm:pt modelId="{BB2B0230-FDF2-4CCD-A4B7-CFFAE68B8608}">
      <dgm:prSet/>
      <dgm:spPr/>
      <dgm:t>
        <a:bodyPr/>
        <a:lstStyle/>
        <a:p>
          <a:r>
            <a:rPr lang="en-GB" dirty="0"/>
            <a:t>the relationship(s) is/are (if any) between North American, European, and global sales? </a:t>
          </a:r>
          <a:endParaRPr lang="en-US" dirty="0"/>
        </a:p>
      </dgm:t>
    </dgm:pt>
    <dgm:pt modelId="{5D0537B6-B9D9-4059-B026-36C7D7CA6661}" type="parTrans" cxnId="{87F5A94E-8E4B-41F4-A991-7F5B0FA0D0EB}">
      <dgm:prSet/>
      <dgm:spPr/>
      <dgm:t>
        <a:bodyPr/>
        <a:lstStyle/>
        <a:p>
          <a:endParaRPr lang="en-US"/>
        </a:p>
      </dgm:t>
    </dgm:pt>
    <dgm:pt modelId="{31E387A7-FD85-4F8D-AC0E-1AB597070019}" type="sibTrans" cxnId="{87F5A94E-8E4B-41F4-A991-7F5B0FA0D0EB}">
      <dgm:prSet/>
      <dgm:spPr/>
      <dgm:t>
        <a:bodyPr/>
        <a:lstStyle/>
        <a:p>
          <a:endParaRPr lang="en-US"/>
        </a:p>
      </dgm:t>
    </dgm:pt>
    <dgm:pt modelId="{0A9CD528-F483-E144-9228-39F5CAD01ED3}" type="pres">
      <dgm:prSet presAssocID="{EAD843B9-F003-4524-AB52-6F523724AEF1}" presName="Name0" presStyleCnt="0">
        <dgm:presLayoutVars>
          <dgm:dir/>
          <dgm:resizeHandles val="exact"/>
        </dgm:presLayoutVars>
      </dgm:prSet>
      <dgm:spPr/>
    </dgm:pt>
    <dgm:pt modelId="{122DCD97-8129-6140-827F-9420C39E1863}" type="pres">
      <dgm:prSet presAssocID="{15A8E9C5-E727-4F3A-9EA2-F95A27C5F1D2}" presName="node" presStyleLbl="node1" presStyleIdx="0" presStyleCnt="6">
        <dgm:presLayoutVars>
          <dgm:bulletEnabled val="1"/>
        </dgm:presLayoutVars>
      </dgm:prSet>
      <dgm:spPr/>
    </dgm:pt>
    <dgm:pt modelId="{B0DEA1F2-DFD7-FE4A-86D4-F122C6B32E9C}" type="pres">
      <dgm:prSet presAssocID="{2D818F60-2508-4646-B2A2-435FF497FEB3}" presName="sibTrans" presStyleLbl="sibTrans1D1" presStyleIdx="0" presStyleCnt="5"/>
      <dgm:spPr/>
    </dgm:pt>
    <dgm:pt modelId="{B24137AE-F07B-2441-B82D-F1714F5064CE}" type="pres">
      <dgm:prSet presAssocID="{2D818F60-2508-4646-B2A2-435FF497FEB3}" presName="connectorText" presStyleLbl="sibTrans1D1" presStyleIdx="0" presStyleCnt="5"/>
      <dgm:spPr/>
    </dgm:pt>
    <dgm:pt modelId="{C96766CE-449F-FE40-8605-1823EAF4CEA3}" type="pres">
      <dgm:prSet presAssocID="{71FCF81F-C8FB-419F-B90E-3425EBA53739}" presName="node" presStyleLbl="node1" presStyleIdx="1" presStyleCnt="6">
        <dgm:presLayoutVars>
          <dgm:bulletEnabled val="1"/>
        </dgm:presLayoutVars>
      </dgm:prSet>
      <dgm:spPr/>
    </dgm:pt>
    <dgm:pt modelId="{8AEEF0FE-C79C-2448-8DD1-F09AECDA36CF}" type="pres">
      <dgm:prSet presAssocID="{0129960B-D9B4-43AA-8581-F943631A4AF6}" presName="sibTrans" presStyleLbl="sibTrans1D1" presStyleIdx="1" presStyleCnt="5"/>
      <dgm:spPr/>
    </dgm:pt>
    <dgm:pt modelId="{B65741D5-557D-3143-8FD3-F9FDA69292C9}" type="pres">
      <dgm:prSet presAssocID="{0129960B-D9B4-43AA-8581-F943631A4AF6}" presName="connectorText" presStyleLbl="sibTrans1D1" presStyleIdx="1" presStyleCnt="5"/>
      <dgm:spPr/>
    </dgm:pt>
    <dgm:pt modelId="{85BD007A-7DA9-3843-B573-C3D5AC8FA9E6}" type="pres">
      <dgm:prSet presAssocID="{594A217A-421A-47EA-B2D8-BFBD4D4A1C9E}" presName="node" presStyleLbl="node1" presStyleIdx="2" presStyleCnt="6">
        <dgm:presLayoutVars>
          <dgm:bulletEnabled val="1"/>
        </dgm:presLayoutVars>
      </dgm:prSet>
      <dgm:spPr/>
    </dgm:pt>
    <dgm:pt modelId="{EBE1DA43-483E-1C43-B8E5-2F6C3472C952}" type="pres">
      <dgm:prSet presAssocID="{2A410B3A-B164-4C33-9E85-7A281EB25F41}" presName="sibTrans" presStyleLbl="sibTrans1D1" presStyleIdx="2" presStyleCnt="5"/>
      <dgm:spPr/>
    </dgm:pt>
    <dgm:pt modelId="{93EE8DC0-922B-7B4E-BF7F-8314AA1E19E7}" type="pres">
      <dgm:prSet presAssocID="{2A410B3A-B164-4C33-9E85-7A281EB25F41}" presName="connectorText" presStyleLbl="sibTrans1D1" presStyleIdx="2" presStyleCnt="5"/>
      <dgm:spPr/>
    </dgm:pt>
    <dgm:pt modelId="{F6A31BF8-5DD7-994F-BF69-6B5991385AC6}" type="pres">
      <dgm:prSet presAssocID="{5A39A0EE-DA72-48E4-8FA7-28BFE985D7B8}" presName="node" presStyleLbl="node1" presStyleIdx="3" presStyleCnt="6">
        <dgm:presLayoutVars>
          <dgm:bulletEnabled val="1"/>
        </dgm:presLayoutVars>
      </dgm:prSet>
      <dgm:spPr/>
    </dgm:pt>
    <dgm:pt modelId="{1BCAE447-38F3-1B48-B308-E5694C8F8980}" type="pres">
      <dgm:prSet presAssocID="{7AE0E960-2AEB-4E4E-81DF-704EF8A6A556}" presName="sibTrans" presStyleLbl="sibTrans1D1" presStyleIdx="3" presStyleCnt="5"/>
      <dgm:spPr/>
    </dgm:pt>
    <dgm:pt modelId="{C612C318-A863-CD48-B713-B6AA6731A34D}" type="pres">
      <dgm:prSet presAssocID="{7AE0E960-2AEB-4E4E-81DF-704EF8A6A556}" presName="connectorText" presStyleLbl="sibTrans1D1" presStyleIdx="3" presStyleCnt="5"/>
      <dgm:spPr/>
    </dgm:pt>
    <dgm:pt modelId="{2E917EAF-AD80-8B40-BEF2-DADB4B189C43}" type="pres">
      <dgm:prSet presAssocID="{1CF7D112-C837-46B0-B790-AFA530FAFB58}" presName="node" presStyleLbl="node1" presStyleIdx="4" presStyleCnt="6">
        <dgm:presLayoutVars>
          <dgm:bulletEnabled val="1"/>
        </dgm:presLayoutVars>
      </dgm:prSet>
      <dgm:spPr/>
    </dgm:pt>
    <dgm:pt modelId="{AF18A956-870C-F246-824C-CD0F184F92F2}" type="pres">
      <dgm:prSet presAssocID="{EFCF19DB-44D9-4AFC-90F9-8BEEB8F92970}" presName="sibTrans" presStyleLbl="sibTrans1D1" presStyleIdx="4" presStyleCnt="5"/>
      <dgm:spPr/>
    </dgm:pt>
    <dgm:pt modelId="{29F27CE1-379C-1643-A517-EBFCB72B52CE}" type="pres">
      <dgm:prSet presAssocID="{EFCF19DB-44D9-4AFC-90F9-8BEEB8F92970}" presName="connectorText" presStyleLbl="sibTrans1D1" presStyleIdx="4" presStyleCnt="5"/>
      <dgm:spPr/>
    </dgm:pt>
    <dgm:pt modelId="{1578F8C4-CBE4-8349-875B-9C6D5BBC589D}" type="pres">
      <dgm:prSet presAssocID="{BB2B0230-FDF2-4CCD-A4B7-CFFAE68B8608}" presName="node" presStyleLbl="node1" presStyleIdx="5" presStyleCnt="6">
        <dgm:presLayoutVars>
          <dgm:bulletEnabled val="1"/>
        </dgm:presLayoutVars>
      </dgm:prSet>
      <dgm:spPr/>
    </dgm:pt>
  </dgm:ptLst>
  <dgm:cxnLst>
    <dgm:cxn modelId="{FC2EF00D-22CF-49A1-8AE6-6E7F03F4FE65}" srcId="{EAD843B9-F003-4524-AB52-6F523724AEF1}" destId="{71FCF81F-C8FB-419F-B90E-3425EBA53739}" srcOrd="1" destOrd="0" parTransId="{654CB0EE-3238-462E-ABD8-831DC9685B53}" sibTransId="{0129960B-D9B4-43AA-8581-F943631A4AF6}"/>
    <dgm:cxn modelId="{275EC115-AAAD-4042-A431-8FA6EB85B846}" type="presOf" srcId="{BB2B0230-FDF2-4CCD-A4B7-CFFAE68B8608}" destId="{1578F8C4-CBE4-8349-875B-9C6D5BBC589D}" srcOrd="0" destOrd="0" presId="urn:microsoft.com/office/officeart/2016/7/layout/RepeatingBendingProcessNew"/>
    <dgm:cxn modelId="{326C1617-EB74-744A-9961-434B74FE9918}" type="presOf" srcId="{0129960B-D9B4-43AA-8581-F943631A4AF6}" destId="{B65741D5-557D-3143-8FD3-F9FDA69292C9}" srcOrd="1" destOrd="0" presId="urn:microsoft.com/office/officeart/2016/7/layout/RepeatingBendingProcessNew"/>
    <dgm:cxn modelId="{AE038236-D180-EA4A-9802-961FCE6EA5AA}" type="presOf" srcId="{7AE0E960-2AEB-4E4E-81DF-704EF8A6A556}" destId="{C612C318-A863-CD48-B713-B6AA6731A34D}" srcOrd="1" destOrd="0" presId="urn:microsoft.com/office/officeart/2016/7/layout/RepeatingBendingProcessNew"/>
    <dgm:cxn modelId="{87F5A94E-8E4B-41F4-A991-7F5B0FA0D0EB}" srcId="{EAD843B9-F003-4524-AB52-6F523724AEF1}" destId="{BB2B0230-FDF2-4CCD-A4B7-CFFAE68B8608}" srcOrd="5" destOrd="0" parTransId="{5D0537B6-B9D9-4059-B026-36C7D7CA6661}" sibTransId="{31E387A7-FD85-4F8D-AC0E-1AB597070019}"/>
    <dgm:cxn modelId="{577A505E-BD29-DE47-913E-EEB119D5D2C6}" type="presOf" srcId="{5A39A0EE-DA72-48E4-8FA7-28BFE985D7B8}" destId="{F6A31BF8-5DD7-994F-BF69-6B5991385AC6}" srcOrd="0" destOrd="0" presId="urn:microsoft.com/office/officeart/2016/7/layout/RepeatingBendingProcessNew"/>
    <dgm:cxn modelId="{B679B45E-C4CC-AE41-99F2-A56506722EE6}" type="presOf" srcId="{2D818F60-2508-4646-B2A2-435FF497FEB3}" destId="{B24137AE-F07B-2441-B82D-F1714F5064CE}" srcOrd="1" destOrd="0" presId="urn:microsoft.com/office/officeart/2016/7/layout/RepeatingBendingProcessNew"/>
    <dgm:cxn modelId="{521DA561-EA84-BC48-ACDD-EACA5D78CE5E}" type="presOf" srcId="{594A217A-421A-47EA-B2D8-BFBD4D4A1C9E}" destId="{85BD007A-7DA9-3843-B573-C3D5AC8FA9E6}" srcOrd="0" destOrd="0" presId="urn:microsoft.com/office/officeart/2016/7/layout/RepeatingBendingProcessNew"/>
    <dgm:cxn modelId="{4882BF71-8BF0-47AE-AC14-F9450FD77511}" srcId="{EAD843B9-F003-4524-AB52-6F523724AEF1}" destId="{1CF7D112-C837-46B0-B790-AFA530FAFB58}" srcOrd="4" destOrd="0" parTransId="{D20F85F4-25D2-48CF-B73D-DA8C8BBB71DB}" sibTransId="{EFCF19DB-44D9-4AFC-90F9-8BEEB8F92970}"/>
    <dgm:cxn modelId="{C05C147A-30BC-0540-8AC6-3EA8628BAE09}" type="presOf" srcId="{71FCF81F-C8FB-419F-B90E-3425EBA53739}" destId="{C96766CE-449F-FE40-8605-1823EAF4CEA3}" srcOrd="0" destOrd="0" presId="urn:microsoft.com/office/officeart/2016/7/layout/RepeatingBendingProcessNew"/>
    <dgm:cxn modelId="{DB3DAB83-2C06-E74A-8EE1-D72210D659C8}" type="presOf" srcId="{2A410B3A-B164-4C33-9E85-7A281EB25F41}" destId="{93EE8DC0-922B-7B4E-BF7F-8314AA1E19E7}" srcOrd="1" destOrd="0" presId="urn:microsoft.com/office/officeart/2016/7/layout/RepeatingBendingProcessNew"/>
    <dgm:cxn modelId="{6AB23386-0666-6D48-8C2F-69D4E5B18990}" type="presOf" srcId="{2A410B3A-B164-4C33-9E85-7A281EB25F41}" destId="{EBE1DA43-483E-1C43-B8E5-2F6C3472C952}" srcOrd="0" destOrd="0" presId="urn:microsoft.com/office/officeart/2016/7/layout/RepeatingBendingProcessNew"/>
    <dgm:cxn modelId="{CF300EA0-B59E-2F4F-9029-DE4C17028E08}" type="presOf" srcId="{15A8E9C5-E727-4F3A-9EA2-F95A27C5F1D2}" destId="{122DCD97-8129-6140-827F-9420C39E1863}" srcOrd="0" destOrd="0" presId="urn:microsoft.com/office/officeart/2016/7/layout/RepeatingBendingProcessNew"/>
    <dgm:cxn modelId="{6D0472A0-C19C-4F11-9042-FB87F3E4EA1A}" srcId="{EAD843B9-F003-4524-AB52-6F523724AEF1}" destId="{594A217A-421A-47EA-B2D8-BFBD4D4A1C9E}" srcOrd="2" destOrd="0" parTransId="{B39D0565-5F1C-4E77-8D14-ECDEABA2B240}" sibTransId="{2A410B3A-B164-4C33-9E85-7A281EB25F41}"/>
    <dgm:cxn modelId="{58A1B8B0-C0C0-4F6F-BFB4-C925429E3D0B}" srcId="{EAD843B9-F003-4524-AB52-6F523724AEF1}" destId="{5A39A0EE-DA72-48E4-8FA7-28BFE985D7B8}" srcOrd="3" destOrd="0" parTransId="{592C7971-EBFD-4FF0-89BC-3CE2EF6E07DC}" sibTransId="{7AE0E960-2AEB-4E4E-81DF-704EF8A6A556}"/>
    <dgm:cxn modelId="{6DE4B1B3-3806-E849-8444-DC1B1C5DB425}" type="presOf" srcId="{EAD843B9-F003-4524-AB52-6F523724AEF1}" destId="{0A9CD528-F483-E144-9228-39F5CAD01ED3}" srcOrd="0" destOrd="0" presId="urn:microsoft.com/office/officeart/2016/7/layout/RepeatingBendingProcessNew"/>
    <dgm:cxn modelId="{5F6A19B5-FC03-5F4B-A19E-91C71B675E5D}" type="presOf" srcId="{EFCF19DB-44D9-4AFC-90F9-8BEEB8F92970}" destId="{29F27CE1-379C-1643-A517-EBFCB72B52CE}" srcOrd="1" destOrd="0" presId="urn:microsoft.com/office/officeart/2016/7/layout/RepeatingBendingProcessNew"/>
    <dgm:cxn modelId="{E67F61B9-6A69-A940-A18F-74B4CC24D89C}" type="presOf" srcId="{EFCF19DB-44D9-4AFC-90F9-8BEEB8F92970}" destId="{AF18A956-870C-F246-824C-CD0F184F92F2}" srcOrd="0" destOrd="0" presId="urn:microsoft.com/office/officeart/2016/7/layout/RepeatingBendingProcessNew"/>
    <dgm:cxn modelId="{E65F37CB-C736-7646-823D-B9E6D9FC7DDB}" type="presOf" srcId="{1CF7D112-C837-46B0-B790-AFA530FAFB58}" destId="{2E917EAF-AD80-8B40-BEF2-DADB4B189C43}" srcOrd="0" destOrd="0" presId="urn:microsoft.com/office/officeart/2016/7/layout/RepeatingBendingProcessNew"/>
    <dgm:cxn modelId="{5B824FEA-8D41-1947-8D96-4DF5CB93BD02}" type="presOf" srcId="{0129960B-D9B4-43AA-8581-F943631A4AF6}" destId="{8AEEF0FE-C79C-2448-8DD1-F09AECDA36CF}" srcOrd="0" destOrd="0" presId="urn:microsoft.com/office/officeart/2016/7/layout/RepeatingBendingProcessNew"/>
    <dgm:cxn modelId="{64F8F7F2-555A-4C17-8F43-4BD650F81F63}" srcId="{EAD843B9-F003-4524-AB52-6F523724AEF1}" destId="{15A8E9C5-E727-4F3A-9EA2-F95A27C5F1D2}" srcOrd="0" destOrd="0" parTransId="{DF3AD9C2-921D-4A9E-9903-90F888BF413C}" sibTransId="{2D818F60-2508-4646-B2A2-435FF497FEB3}"/>
    <dgm:cxn modelId="{07C9A2FE-9085-BC43-AECE-6919385F36C2}" type="presOf" srcId="{7AE0E960-2AEB-4E4E-81DF-704EF8A6A556}" destId="{1BCAE447-38F3-1B48-B308-E5694C8F8980}" srcOrd="0" destOrd="0" presId="urn:microsoft.com/office/officeart/2016/7/layout/RepeatingBendingProcessNew"/>
    <dgm:cxn modelId="{0D1C99FF-3EA9-EF40-8CDA-27470BCD5A57}" type="presOf" srcId="{2D818F60-2508-4646-B2A2-435FF497FEB3}" destId="{B0DEA1F2-DFD7-FE4A-86D4-F122C6B32E9C}" srcOrd="0" destOrd="0" presId="urn:microsoft.com/office/officeart/2016/7/layout/RepeatingBendingProcessNew"/>
    <dgm:cxn modelId="{3BC6637B-6568-B44C-898D-13F8167C1189}" type="presParOf" srcId="{0A9CD528-F483-E144-9228-39F5CAD01ED3}" destId="{122DCD97-8129-6140-827F-9420C39E1863}" srcOrd="0" destOrd="0" presId="urn:microsoft.com/office/officeart/2016/7/layout/RepeatingBendingProcessNew"/>
    <dgm:cxn modelId="{3CAE731D-901C-AD40-84A5-045036C9E65E}" type="presParOf" srcId="{0A9CD528-F483-E144-9228-39F5CAD01ED3}" destId="{B0DEA1F2-DFD7-FE4A-86D4-F122C6B32E9C}" srcOrd="1" destOrd="0" presId="urn:microsoft.com/office/officeart/2016/7/layout/RepeatingBendingProcessNew"/>
    <dgm:cxn modelId="{02E90A53-ECC4-BD41-9E15-1836C2EC51D6}" type="presParOf" srcId="{B0DEA1F2-DFD7-FE4A-86D4-F122C6B32E9C}" destId="{B24137AE-F07B-2441-B82D-F1714F5064CE}" srcOrd="0" destOrd="0" presId="urn:microsoft.com/office/officeart/2016/7/layout/RepeatingBendingProcessNew"/>
    <dgm:cxn modelId="{53792DF1-02A4-CF4C-8873-8DA3D03DD2FE}" type="presParOf" srcId="{0A9CD528-F483-E144-9228-39F5CAD01ED3}" destId="{C96766CE-449F-FE40-8605-1823EAF4CEA3}" srcOrd="2" destOrd="0" presId="urn:microsoft.com/office/officeart/2016/7/layout/RepeatingBendingProcessNew"/>
    <dgm:cxn modelId="{7FE93D71-D311-8B4B-88C7-1192151BE6DD}" type="presParOf" srcId="{0A9CD528-F483-E144-9228-39F5CAD01ED3}" destId="{8AEEF0FE-C79C-2448-8DD1-F09AECDA36CF}" srcOrd="3" destOrd="0" presId="urn:microsoft.com/office/officeart/2016/7/layout/RepeatingBendingProcessNew"/>
    <dgm:cxn modelId="{D8AEC81D-DA74-A345-9C6E-40225C30EAF7}" type="presParOf" srcId="{8AEEF0FE-C79C-2448-8DD1-F09AECDA36CF}" destId="{B65741D5-557D-3143-8FD3-F9FDA69292C9}" srcOrd="0" destOrd="0" presId="urn:microsoft.com/office/officeart/2016/7/layout/RepeatingBendingProcessNew"/>
    <dgm:cxn modelId="{D453D353-BFE8-8E43-91DB-FECBCE49551C}" type="presParOf" srcId="{0A9CD528-F483-E144-9228-39F5CAD01ED3}" destId="{85BD007A-7DA9-3843-B573-C3D5AC8FA9E6}" srcOrd="4" destOrd="0" presId="urn:microsoft.com/office/officeart/2016/7/layout/RepeatingBendingProcessNew"/>
    <dgm:cxn modelId="{9027CB29-2345-D843-828F-8080B05E9A60}" type="presParOf" srcId="{0A9CD528-F483-E144-9228-39F5CAD01ED3}" destId="{EBE1DA43-483E-1C43-B8E5-2F6C3472C952}" srcOrd="5" destOrd="0" presId="urn:microsoft.com/office/officeart/2016/7/layout/RepeatingBendingProcessNew"/>
    <dgm:cxn modelId="{5CA7FC6E-6AF5-4C43-B4B1-12BA3999798B}" type="presParOf" srcId="{EBE1DA43-483E-1C43-B8E5-2F6C3472C952}" destId="{93EE8DC0-922B-7B4E-BF7F-8314AA1E19E7}" srcOrd="0" destOrd="0" presId="urn:microsoft.com/office/officeart/2016/7/layout/RepeatingBendingProcessNew"/>
    <dgm:cxn modelId="{3B989780-C50C-C445-BCDC-3EE684F3FE56}" type="presParOf" srcId="{0A9CD528-F483-E144-9228-39F5CAD01ED3}" destId="{F6A31BF8-5DD7-994F-BF69-6B5991385AC6}" srcOrd="6" destOrd="0" presId="urn:microsoft.com/office/officeart/2016/7/layout/RepeatingBendingProcessNew"/>
    <dgm:cxn modelId="{3621B54B-5FB6-D546-87AC-B52CE9F82A90}" type="presParOf" srcId="{0A9CD528-F483-E144-9228-39F5CAD01ED3}" destId="{1BCAE447-38F3-1B48-B308-E5694C8F8980}" srcOrd="7" destOrd="0" presId="urn:microsoft.com/office/officeart/2016/7/layout/RepeatingBendingProcessNew"/>
    <dgm:cxn modelId="{78AAD498-6AAF-074A-BAE3-54455BD37185}" type="presParOf" srcId="{1BCAE447-38F3-1B48-B308-E5694C8F8980}" destId="{C612C318-A863-CD48-B713-B6AA6731A34D}" srcOrd="0" destOrd="0" presId="urn:microsoft.com/office/officeart/2016/7/layout/RepeatingBendingProcessNew"/>
    <dgm:cxn modelId="{20440F76-C425-124B-9ABC-82D523DF7C57}" type="presParOf" srcId="{0A9CD528-F483-E144-9228-39F5CAD01ED3}" destId="{2E917EAF-AD80-8B40-BEF2-DADB4B189C43}" srcOrd="8" destOrd="0" presId="urn:microsoft.com/office/officeart/2016/7/layout/RepeatingBendingProcessNew"/>
    <dgm:cxn modelId="{4A1CBA4C-7C93-4C42-84D6-0C8A5E4A7DC2}" type="presParOf" srcId="{0A9CD528-F483-E144-9228-39F5CAD01ED3}" destId="{AF18A956-870C-F246-824C-CD0F184F92F2}" srcOrd="9" destOrd="0" presId="urn:microsoft.com/office/officeart/2016/7/layout/RepeatingBendingProcessNew"/>
    <dgm:cxn modelId="{F85578AD-0002-4046-B9D9-D10198D3B2BF}" type="presParOf" srcId="{AF18A956-870C-F246-824C-CD0F184F92F2}" destId="{29F27CE1-379C-1643-A517-EBFCB72B52CE}" srcOrd="0" destOrd="0" presId="urn:microsoft.com/office/officeart/2016/7/layout/RepeatingBendingProcessNew"/>
    <dgm:cxn modelId="{1A3D0D2F-6064-F443-9C47-47231F2FFE33}" type="presParOf" srcId="{0A9CD528-F483-E144-9228-39F5CAD01ED3}" destId="{1578F8C4-CBE4-8349-875B-9C6D5BBC589D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EA1F2-DFD7-FE4A-86D4-F122C6B32E9C}">
      <dsp:nvSpPr>
        <dsp:cNvPr id="0" name=""/>
        <dsp:cNvSpPr/>
      </dsp:nvSpPr>
      <dsp:spPr>
        <a:xfrm>
          <a:off x="3203954" y="770067"/>
          <a:ext cx="592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2129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4451" y="812674"/>
        <a:ext cx="31136" cy="6227"/>
      </dsp:txXfrm>
    </dsp:sp>
    <dsp:sp modelId="{122DCD97-8129-6140-827F-9420C39E1863}">
      <dsp:nvSpPr>
        <dsp:cNvPr id="0" name=""/>
        <dsp:cNvSpPr/>
      </dsp:nvSpPr>
      <dsp:spPr>
        <a:xfrm>
          <a:off x="498234" y="3531"/>
          <a:ext cx="2707520" cy="16245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671" tIns="139261" rIns="132671" bIns="13926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how customers accumulate loyalty points</a:t>
          </a:r>
          <a:endParaRPr lang="en-US" sz="1900" kern="1200" dirty="0"/>
        </a:p>
      </dsp:txBody>
      <dsp:txXfrm>
        <a:off x="498234" y="3531"/>
        <a:ext cx="2707520" cy="1624512"/>
      </dsp:txXfrm>
    </dsp:sp>
    <dsp:sp modelId="{8AEEF0FE-C79C-2448-8DD1-F09AECDA36CF}">
      <dsp:nvSpPr>
        <dsp:cNvPr id="0" name=""/>
        <dsp:cNvSpPr/>
      </dsp:nvSpPr>
      <dsp:spPr>
        <a:xfrm>
          <a:off x="6534205" y="770067"/>
          <a:ext cx="592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212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14701" y="812674"/>
        <a:ext cx="31136" cy="6227"/>
      </dsp:txXfrm>
    </dsp:sp>
    <dsp:sp modelId="{C96766CE-449F-FE40-8605-1823EAF4CEA3}">
      <dsp:nvSpPr>
        <dsp:cNvPr id="0" name=""/>
        <dsp:cNvSpPr/>
      </dsp:nvSpPr>
      <dsp:spPr>
        <a:xfrm>
          <a:off x="3828484" y="3531"/>
          <a:ext cx="2707520" cy="16245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671" tIns="139261" rIns="132671" bIns="13926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how groups within the customer base can be used to target specific market segments </a:t>
          </a:r>
          <a:endParaRPr lang="en-US" sz="1900" kern="1200" dirty="0"/>
        </a:p>
      </dsp:txBody>
      <dsp:txXfrm>
        <a:off x="3828484" y="3531"/>
        <a:ext cx="2707520" cy="1624512"/>
      </dsp:txXfrm>
    </dsp:sp>
    <dsp:sp modelId="{EBE1DA43-483E-1C43-B8E5-2F6C3472C952}">
      <dsp:nvSpPr>
        <dsp:cNvPr id="0" name=""/>
        <dsp:cNvSpPr/>
      </dsp:nvSpPr>
      <dsp:spPr>
        <a:xfrm>
          <a:off x="1851994" y="1626244"/>
          <a:ext cx="6660500" cy="592129"/>
        </a:xfrm>
        <a:custGeom>
          <a:avLst/>
          <a:gdLst/>
          <a:ahLst/>
          <a:cxnLst/>
          <a:rect l="0" t="0" r="0" b="0"/>
          <a:pathLst>
            <a:path>
              <a:moveTo>
                <a:pt x="6660500" y="0"/>
              </a:moveTo>
              <a:lnTo>
                <a:pt x="6660500" y="313164"/>
              </a:lnTo>
              <a:lnTo>
                <a:pt x="0" y="313164"/>
              </a:lnTo>
              <a:lnTo>
                <a:pt x="0" y="592129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5006" y="1919195"/>
        <a:ext cx="334477" cy="6227"/>
      </dsp:txXfrm>
    </dsp:sp>
    <dsp:sp modelId="{85BD007A-7DA9-3843-B573-C3D5AC8FA9E6}">
      <dsp:nvSpPr>
        <dsp:cNvPr id="0" name=""/>
        <dsp:cNvSpPr/>
      </dsp:nvSpPr>
      <dsp:spPr>
        <a:xfrm>
          <a:off x="7158735" y="3531"/>
          <a:ext cx="2707520" cy="16245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671" tIns="139261" rIns="132671" bIns="13926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how social data (e.g. customer reviews) can be used to inform marketing campaigns</a:t>
          </a:r>
          <a:endParaRPr lang="en-US" sz="1900" kern="1200" dirty="0"/>
        </a:p>
      </dsp:txBody>
      <dsp:txXfrm>
        <a:off x="7158735" y="3531"/>
        <a:ext cx="2707520" cy="1624512"/>
      </dsp:txXfrm>
    </dsp:sp>
    <dsp:sp modelId="{1BCAE447-38F3-1B48-B308-E5694C8F8980}">
      <dsp:nvSpPr>
        <dsp:cNvPr id="0" name=""/>
        <dsp:cNvSpPr/>
      </dsp:nvSpPr>
      <dsp:spPr>
        <a:xfrm>
          <a:off x="3203954" y="3017310"/>
          <a:ext cx="592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2129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84451" y="3059916"/>
        <a:ext cx="31136" cy="6227"/>
      </dsp:txXfrm>
    </dsp:sp>
    <dsp:sp modelId="{F6A31BF8-5DD7-994F-BF69-6B5991385AC6}">
      <dsp:nvSpPr>
        <dsp:cNvPr id="0" name=""/>
        <dsp:cNvSpPr/>
      </dsp:nvSpPr>
      <dsp:spPr>
        <a:xfrm>
          <a:off x="498234" y="2250773"/>
          <a:ext cx="2707520" cy="16245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671" tIns="139261" rIns="132671" bIns="13926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the impact that each product has on sales</a:t>
          </a:r>
          <a:endParaRPr lang="en-US" sz="1900" kern="1200" dirty="0"/>
        </a:p>
      </dsp:txBody>
      <dsp:txXfrm>
        <a:off x="498234" y="2250773"/>
        <a:ext cx="2707520" cy="1624512"/>
      </dsp:txXfrm>
    </dsp:sp>
    <dsp:sp modelId="{AF18A956-870C-F246-824C-CD0F184F92F2}">
      <dsp:nvSpPr>
        <dsp:cNvPr id="0" name=""/>
        <dsp:cNvSpPr/>
      </dsp:nvSpPr>
      <dsp:spPr>
        <a:xfrm>
          <a:off x="6534205" y="3017310"/>
          <a:ext cx="592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2129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14701" y="3059916"/>
        <a:ext cx="31136" cy="6227"/>
      </dsp:txXfrm>
    </dsp:sp>
    <dsp:sp modelId="{2E917EAF-AD80-8B40-BEF2-DADB4B189C43}">
      <dsp:nvSpPr>
        <dsp:cNvPr id="0" name=""/>
        <dsp:cNvSpPr/>
      </dsp:nvSpPr>
      <dsp:spPr>
        <a:xfrm>
          <a:off x="3828484" y="2250773"/>
          <a:ext cx="2707520" cy="162451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671" tIns="139261" rIns="132671" bIns="13926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how reliable the data is (e.g. normal distribution, skewness, or kurtosis) </a:t>
          </a:r>
          <a:endParaRPr lang="en-US" sz="1900" kern="1200" dirty="0"/>
        </a:p>
      </dsp:txBody>
      <dsp:txXfrm>
        <a:off x="3828484" y="2250773"/>
        <a:ext cx="2707520" cy="1624512"/>
      </dsp:txXfrm>
    </dsp:sp>
    <dsp:sp modelId="{1578F8C4-CBE4-8349-875B-9C6D5BBC589D}">
      <dsp:nvSpPr>
        <dsp:cNvPr id="0" name=""/>
        <dsp:cNvSpPr/>
      </dsp:nvSpPr>
      <dsp:spPr>
        <a:xfrm>
          <a:off x="7158735" y="2250773"/>
          <a:ext cx="2707520" cy="16245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671" tIns="139261" rIns="132671" bIns="13926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the relationship(s) is/are (if any) between North American, European, and global sales? </a:t>
          </a:r>
          <a:endParaRPr lang="en-US" sz="1900" kern="1200" dirty="0"/>
        </a:p>
      </dsp:txBody>
      <dsp:txXfrm>
        <a:off x="7158735" y="2250773"/>
        <a:ext cx="2707520" cy="1624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213A-28B8-2084-C1B9-FEB06EF5A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A5278-0F1C-38E2-BB75-A1C9CFB8F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C684F-6836-3519-DA54-E3B08CA9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0C9B4-0647-10C7-D7DD-4455C843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432F6-873F-E252-DD64-4B94CBEE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34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0334-67F6-B191-0800-DEF8C586F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1B29D-C651-7466-CC9F-CEEA6F83F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E87CD-669A-B484-FAF6-D4F4EF43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6C66A-DC52-07DD-F0F4-F2043EE8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B3AC5-4636-5BE0-C31D-2817AA7A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59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31F48-45CE-0B46-EAF6-B4DA99F20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DAC14-D7E3-5937-EBDA-F4C8BB93F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1622F-1E6E-8C42-5A48-BD2DC294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132EA-8E34-DD5C-E2CD-B30972A3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4AFA9-F197-695A-92CA-867573DDA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5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83C08-416C-8420-64DE-BE8276C3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81D56-0EEC-5452-B209-5C617EC31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5323A-668B-0AC6-C5CA-77F6B793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1CD44-218B-AF99-ECB4-BAE8936E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85721-D674-1D94-EB2A-9C5E6D3C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96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5312-89B2-6C5C-EE95-9397B8D5F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023AA-33EC-9AC2-CF5D-AA02C12B6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92F33-E4D3-43EC-3571-8900C239A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7F31B-1CB3-A3BE-76AA-FA71A6B6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C9F87-79D0-6C4C-5B66-E2011AE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1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2C64-5E29-1404-7671-465E57FF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BF6A4-BC14-7EC6-3710-991D8D41E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21D86-0EBF-829A-39B3-7615ADFC6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C69CE-0F4B-C0EF-2F76-9E476868C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6ACEB-04F1-7775-28AB-DA8F5F4A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27B0C-6A50-1841-ABAC-837A775E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3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E2E0-6B92-4E30-DDBC-5AABFD8B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8B4FF-EB9F-6C96-F5C4-7E1C0B7A3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7AF456-AB08-BCA9-A271-C5D433C5F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D310B-220A-005F-B5C6-E8ED023CE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40B192-3236-E0D1-9D1D-68CB3E852C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6D2EA5-5964-F4E3-5C91-DACE9C82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6432F-6278-DC55-6C01-7BEA6B88C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1B843-1E07-8559-ABF7-9E2A6866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0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E6FF7-2536-98FE-A8C7-548DD29D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6BD3D-F0C9-5414-48D0-6D5B6594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E13F3-1CA8-2C7B-5CDA-6DDA2D14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D653C-2716-45ED-802C-33B6DA325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40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26FF5-EB60-79CD-BFF8-631E4CB1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2FABF-B83E-5EF4-EA70-EF9F3248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79374-4542-D32F-F389-45049356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4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5793-1130-C64C-1B1B-E521D0EFF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4A1E-0C27-2B6A-C6E9-CEFD77527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67978-8623-DBC4-8F75-B96AB7E53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57200-F2E1-B155-8C9B-46BB9C4E3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1A958-F617-23C0-EB0E-915EC37F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8D7A0-28B0-6F04-20C6-2EF5D761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40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1236-7E75-FF48-6894-B8302735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4380B9-604A-23D4-A8F9-CD5CA73A3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FE925A-CDC4-8FA0-6650-4DE927265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A690E-4630-C179-EF9D-FD0D80F1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B2BFC-3DC0-D9E0-758A-676B7114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F0C5E-B249-BA24-3C89-E1195539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4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038BE-DD72-3C03-B613-1B61730CE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78CBF-354F-D729-86E3-C5C5C27C7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1A323-C01D-CAE0-CA8D-8B1FA1511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10C88-62C0-7847-A819-82FF012D2867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6FEC-8106-06B3-B623-05E2490F9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C6DC3-6799-B892-4D68-740D8C880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1654F-F476-CC40-9D6E-41A4CA594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7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1DCD0-510C-2C72-A1B5-CC59A5F04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/>
              <a:t>DA_301</a:t>
            </a:r>
            <a:br>
              <a:rPr lang="en-US" sz="7200"/>
            </a:br>
            <a:r>
              <a:rPr lang="en-US" sz="7200"/>
              <a:t>Turtle Games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ED405-BDA6-85E9-D3A7-B13C5BB0E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02319"/>
            <a:ext cx="10071536" cy="763643"/>
          </a:xfrm>
        </p:spPr>
        <p:txBody>
          <a:bodyPr anchor="ctr">
            <a:normAutofit fontScale="85000" lnSpcReduction="20000"/>
          </a:bodyPr>
          <a:lstStyle/>
          <a:p>
            <a:pPr algn="r"/>
            <a:r>
              <a:rPr lang="en-US" sz="2800" dirty="0"/>
              <a:t>Weerakoon Dinushi</a:t>
            </a:r>
          </a:p>
          <a:p>
            <a:pPr algn="r"/>
            <a:r>
              <a:rPr lang="en-US" sz="2800" dirty="0"/>
              <a:t>July 2023</a:t>
            </a:r>
          </a:p>
          <a:p>
            <a:endParaRPr lang="en-US" sz="1500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01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AD148-4963-91B4-CDD9-02FA314E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62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04E79-32EE-6FAD-1531-CF70CDDC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2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6BA5E-A590-799A-F35D-F5841408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922886"/>
          </a:xfrm>
        </p:spPr>
        <p:txBody>
          <a:bodyPr anchor="b">
            <a:normAutofit/>
          </a:bodyPr>
          <a:lstStyle/>
          <a:p>
            <a:r>
              <a:rPr lang="en-US" dirty="0"/>
              <a:t>Improvement towards sales performance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3EDAECA8-5D10-EA99-19B3-566BFF31BF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8382854"/>
              </p:ext>
            </p:extLst>
          </p:nvPr>
        </p:nvGraphicFramePr>
        <p:xfrm>
          <a:off x="793661" y="2360141"/>
          <a:ext cx="10364490" cy="3878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738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51A91-3C0E-B7C5-320C-19D832AF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9860555" cy="741135"/>
          </a:xfrm>
        </p:spPr>
        <p:txBody>
          <a:bodyPr anchor="ctr">
            <a:normAutofit/>
          </a:bodyPr>
          <a:lstStyle/>
          <a:p>
            <a:r>
              <a:rPr lang="en-US" sz="3500" dirty="0"/>
              <a:t>H</a:t>
            </a:r>
            <a:r>
              <a:rPr lang="en-GB" sz="3500" dirty="0"/>
              <a:t>ow customers accumulate loyalty points</a:t>
            </a:r>
            <a:endParaRPr lang="en-US" sz="3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99826-01A1-8EC8-D0A6-0B89D189E97E}"/>
              </a:ext>
            </a:extLst>
          </p:cNvPr>
          <p:cNvSpPr txBox="1"/>
          <p:nvPr/>
        </p:nvSpPr>
        <p:spPr>
          <a:xfrm>
            <a:off x="1285240" y="1607064"/>
            <a:ext cx="372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data on salary and spending</a:t>
            </a:r>
          </a:p>
        </p:txBody>
      </p:sp>
      <p:pic>
        <p:nvPicPr>
          <p:cNvPr id="15" name="Picture 14" descr="A graph showing loyalty and spending&#10;&#10;Description automatically generated">
            <a:extLst>
              <a:ext uri="{FF2B5EF4-FFF2-40B4-BE49-F238E27FC236}">
                <a16:creationId xmlns:a16="http://schemas.microsoft.com/office/drawing/2014/main" id="{35A901F8-63ED-020D-590F-803B67D6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27" y="2399076"/>
            <a:ext cx="3043522" cy="2482530"/>
          </a:xfrm>
          <a:prstGeom prst="rect">
            <a:avLst/>
          </a:prstGeom>
        </p:spPr>
      </p:pic>
      <p:pic>
        <p:nvPicPr>
          <p:cNvPr id="17" name="Picture 16" descr="A graph showing loyalty vs remuneration&#10;&#10;Description automatically generated">
            <a:extLst>
              <a:ext uri="{FF2B5EF4-FFF2-40B4-BE49-F238E27FC236}">
                <a16:creationId xmlns:a16="http://schemas.microsoft.com/office/drawing/2014/main" id="{3DA7C3C1-588E-3BCD-CBCE-3A8FDB56F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849" y="2388828"/>
            <a:ext cx="3399819" cy="2492777"/>
          </a:xfrm>
          <a:prstGeom prst="rect">
            <a:avLst/>
          </a:prstGeom>
        </p:spPr>
      </p:pic>
      <p:pic>
        <p:nvPicPr>
          <p:cNvPr id="19" name="Picture 18" descr="A graph showing the difference between age and age&#10;&#10;Description automatically generated">
            <a:extLst>
              <a:ext uri="{FF2B5EF4-FFF2-40B4-BE49-F238E27FC236}">
                <a16:creationId xmlns:a16="http://schemas.microsoft.com/office/drawing/2014/main" id="{1EAA7AE9-7E91-1860-AC84-28A0C3392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788" y="2399076"/>
            <a:ext cx="3439866" cy="24927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F0DC64-8F2E-6FD3-4504-87BE194678E2}"/>
              </a:ext>
            </a:extLst>
          </p:cNvPr>
          <p:cNvSpPr txBox="1"/>
          <p:nvPr/>
        </p:nvSpPr>
        <p:spPr>
          <a:xfrm>
            <a:off x="1564528" y="4933172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Loyalty and spending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750481-8872-C88D-F484-63EE48C9E9D5}"/>
              </a:ext>
            </a:extLst>
          </p:cNvPr>
          <p:cNvSpPr txBox="1"/>
          <p:nvPr/>
        </p:nvSpPr>
        <p:spPr>
          <a:xfrm>
            <a:off x="8253280" y="4933172"/>
            <a:ext cx="10743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Loyalty and 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093D19-5A03-1AF2-BFE9-8192B4A38D75}"/>
              </a:ext>
            </a:extLst>
          </p:cNvPr>
          <p:cNvSpPr txBox="1"/>
          <p:nvPr/>
        </p:nvSpPr>
        <p:spPr>
          <a:xfrm>
            <a:off x="4888521" y="4937660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Loyalty and salary</a:t>
            </a:r>
          </a:p>
        </p:txBody>
      </p:sp>
    </p:spTree>
    <p:extLst>
      <p:ext uri="{BB962C8B-B14F-4D97-AF65-F5344CB8AC3E}">
        <p14:creationId xmlns:p14="http://schemas.microsoft.com/office/powerpoint/2010/main" val="1100259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FE64F-DFC8-4FC9-6610-DCEF6374C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465" y="518984"/>
            <a:ext cx="10046043" cy="1457985"/>
          </a:xfrm>
        </p:spPr>
        <p:txBody>
          <a:bodyPr anchor="ctr">
            <a:noAutofit/>
          </a:bodyPr>
          <a:lstStyle/>
          <a:p>
            <a:r>
              <a:rPr lang="en-GB" sz="2800" dirty="0"/>
              <a:t>How groups within the customer base can be used to target specific market segments </a:t>
            </a:r>
            <a:endParaRPr lang="en-US" sz="2800" dirty="0"/>
          </a:p>
        </p:txBody>
      </p:sp>
      <p:pic>
        <p:nvPicPr>
          <p:cNvPr id="6" name="Content Placeholder 5" descr="A diagram of a number of dots&#10;&#10;Description automatically generated">
            <a:extLst>
              <a:ext uri="{FF2B5EF4-FFF2-40B4-BE49-F238E27FC236}">
                <a16:creationId xmlns:a16="http://schemas.microsoft.com/office/drawing/2014/main" id="{D547758C-E544-6120-1133-F21217AA8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2627" y="1987308"/>
            <a:ext cx="5950770" cy="39694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00627-C57F-ED19-00F5-641FE7048847}"/>
              </a:ext>
            </a:extLst>
          </p:cNvPr>
          <p:cNvSpPr txBox="1"/>
          <p:nvPr/>
        </p:nvSpPr>
        <p:spPr>
          <a:xfrm>
            <a:off x="1124465" y="1617976"/>
            <a:ext cx="372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data on salary and spending</a:t>
            </a:r>
          </a:p>
        </p:txBody>
      </p:sp>
    </p:spTree>
    <p:extLst>
      <p:ext uri="{BB962C8B-B14F-4D97-AF65-F5344CB8AC3E}">
        <p14:creationId xmlns:p14="http://schemas.microsoft.com/office/powerpoint/2010/main" val="354291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28ED7-C619-D008-CA0D-05274EC22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813" y="595229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GB" sz="3400" dirty="0"/>
              <a:t>How social data (e.g. customer reviews) can be used to inform marketing campaign</a:t>
            </a:r>
            <a:endParaRPr lang="en-US" sz="3400" dirty="0"/>
          </a:p>
        </p:txBody>
      </p:sp>
      <p:pic>
        <p:nvPicPr>
          <p:cNvPr id="5" name="Content Placeholder 4" descr="A close up of words&#10;&#10;Description automatically generated">
            <a:extLst>
              <a:ext uri="{FF2B5EF4-FFF2-40B4-BE49-F238E27FC236}">
                <a16:creationId xmlns:a16="http://schemas.microsoft.com/office/drawing/2014/main" id="{5F9844E4-FFDB-4470-44A3-526B06D81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3775" y="2400313"/>
            <a:ext cx="4472985" cy="2569661"/>
          </a:xfrm>
        </p:spPr>
      </p:pic>
      <p:pic>
        <p:nvPicPr>
          <p:cNvPr id="7" name="Picture 6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BAFD19AA-20C2-D753-D025-9E03AB79A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07" y="2400313"/>
            <a:ext cx="5470268" cy="28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8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B7FC6-2032-2C99-3B02-A9DA84DB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025" y="778774"/>
            <a:ext cx="8074815" cy="914129"/>
          </a:xfrm>
        </p:spPr>
        <p:txBody>
          <a:bodyPr anchor="ctr">
            <a:normAutofit fontScale="90000"/>
          </a:bodyPr>
          <a:lstStyle/>
          <a:p>
            <a:r>
              <a:rPr lang="en-GB" sz="3400" dirty="0"/>
              <a:t>The impact that each product has on sales</a:t>
            </a:r>
            <a:br>
              <a:rPr lang="en-US" sz="3400" dirty="0"/>
            </a:br>
            <a:endParaRPr lang="en-US" sz="3400" dirty="0"/>
          </a:p>
        </p:txBody>
      </p:sp>
      <p:pic>
        <p:nvPicPr>
          <p:cNvPr id="11" name="Content Placeholder 10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D90B1B8C-4F96-7DCD-8301-42F17EDA0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507" y="1555660"/>
            <a:ext cx="9675661" cy="2058403"/>
          </a:xfrm>
        </p:spPr>
      </p:pic>
      <p:pic>
        <p:nvPicPr>
          <p:cNvPr id="14" name="Picture 13" descr="A graph of blue bars&#10;&#10;Description automatically generated">
            <a:extLst>
              <a:ext uri="{FF2B5EF4-FFF2-40B4-BE49-F238E27FC236}">
                <a16:creationId xmlns:a16="http://schemas.microsoft.com/office/drawing/2014/main" id="{9A746E87-CF41-F6F5-132B-D249BFF8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10" y="3676659"/>
            <a:ext cx="9767453" cy="23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0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6A033-A37F-24C4-C42F-4FB5DA9C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GB" sz="3300"/>
              <a:t>How reliable the data is (e.g. normal distribution, skewness, or kurtosis)</a:t>
            </a:r>
            <a:br>
              <a:rPr lang="en-US" sz="3300"/>
            </a:br>
            <a:endParaRPr lang="en-US" sz="3300"/>
          </a:p>
        </p:txBody>
      </p:sp>
      <p:pic>
        <p:nvPicPr>
          <p:cNvPr id="10" name="Picture 9" descr="A graph with black dots&#10;&#10;Description automatically generated">
            <a:extLst>
              <a:ext uri="{FF2B5EF4-FFF2-40B4-BE49-F238E27FC236}">
                <a16:creationId xmlns:a16="http://schemas.microsoft.com/office/drawing/2014/main" id="{0B7DA316-0F91-C7F3-8098-FD78815B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14" y="2790745"/>
            <a:ext cx="5292811" cy="2153814"/>
          </a:xfrm>
          <a:prstGeom prst="rect">
            <a:avLst/>
          </a:prstGeom>
        </p:spPr>
      </p:pic>
      <p:pic>
        <p:nvPicPr>
          <p:cNvPr id="13" name="Picture 12" descr="A graph of a normal q-q plot&#10;&#10;Description automatically generated">
            <a:extLst>
              <a:ext uri="{FF2B5EF4-FFF2-40B4-BE49-F238E27FC236}">
                <a16:creationId xmlns:a16="http://schemas.microsoft.com/office/drawing/2014/main" id="{975A0892-7792-9E9A-6CEC-482B6950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9" y="2390390"/>
            <a:ext cx="5292810" cy="29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69B40-61F6-831E-1CDF-D1B827B5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733" y="1068860"/>
            <a:ext cx="9650490" cy="871297"/>
          </a:xfrm>
        </p:spPr>
        <p:txBody>
          <a:bodyPr anchor="ctr">
            <a:normAutofit fontScale="90000"/>
          </a:bodyPr>
          <a:lstStyle/>
          <a:p>
            <a:r>
              <a:rPr lang="en-GB" sz="3200" dirty="0"/>
              <a:t>The relationship(s) is/are (if any) between North American, European, and global sales? </a:t>
            </a:r>
            <a:br>
              <a:rPr lang="en-US" sz="3400" dirty="0"/>
            </a:br>
            <a:endParaRPr lang="en-US" sz="3400" dirty="0"/>
          </a:p>
        </p:txBody>
      </p:sp>
      <p:pic>
        <p:nvPicPr>
          <p:cNvPr id="5" name="Picture 4" descr="A blue square with red text&#10;&#10;Description automatically generated">
            <a:extLst>
              <a:ext uri="{FF2B5EF4-FFF2-40B4-BE49-F238E27FC236}">
                <a16:creationId xmlns:a16="http://schemas.microsoft.com/office/drawing/2014/main" id="{F698FA65-1491-4FF7-2245-73BA6F8F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58" y="2140803"/>
            <a:ext cx="5879122" cy="2572825"/>
          </a:xfrm>
          <a:prstGeom prst="rect">
            <a:avLst/>
          </a:prstGeom>
        </p:spPr>
      </p:pic>
      <p:pic>
        <p:nvPicPr>
          <p:cNvPr id="7" name="Picture 6" descr="A blue rectangular with black numbers&#10;&#10;Description automatically generated">
            <a:extLst>
              <a:ext uri="{FF2B5EF4-FFF2-40B4-BE49-F238E27FC236}">
                <a16:creationId xmlns:a16="http://schemas.microsoft.com/office/drawing/2014/main" id="{F5613422-A6C4-90F8-3F4F-B21116E0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75" y="3007956"/>
            <a:ext cx="4749069" cy="163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8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aph with a line and orange dots&#10;&#10;Description automatically generated">
            <a:extLst>
              <a:ext uri="{FF2B5EF4-FFF2-40B4-BE49-F238E27FC236}">
                <a16:creationId xmlns:a16="http://schemas.microsoft.com/office/drawing/2014/main" id="{F586B1A3-BDAD-8A8B-0C5C-FB96703A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36" y="1031846"/>
            <a:ext cx="4735361" cy="2304021"/>
          </a:xfrm>
          <a:prstGeom prst="rect">
            <a:avLst/>
          </a:prstGeom>
        </p:spPr>
      </p:pic>
      <p:pic>
        <p:nvPicPr>
          <p:cNvPr id="18" name="Picture 17" descr="A graph with a line and orange dots&#10;&#10;Description automatically generated">
            <a:extLst>
              <a:ext uri="{FF2B5EF4-FFF2-40B4-BE49-F238E27FC236}">
                <a16:creationId xmlns:a16="http://schemas.microsoft.com/office/drawing/2014/main" id="{DD543D73-7061-CF98-BED5-BBEDD7875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54" y="3477884"/>
            <a:ext cx="5209746" cy="2395370"/>
          </a:xfrm>
          <a:prstGeom prst="rect">
            <a:avLst/>
          </a:prstGeom>
        </p:spPr>
      </p:pic>
      <p:pic>
        <p:nvPicPr>
          <p:cNvPr id="20" name="Picture 19" descr="A graph with orange dots and blue line&#10;&#10;Description automatically generated">
            <a:extLst>
              <a:ext uri="{FF2B5EF4-FFF2-40B4-BE49-F238E27FC236}">
                <a16:creationId xmlns:a16="http://schemas.microsoft.com/office/drawing/2014/main" id="{89745EFD-7091-464D-B234-0943A0DF6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37" y="1013172"/>
            <a:ext cx="5414983" cy="230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215</Words>
  <Application>Microsoft Macintosh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DA_301 Turtle Games analysis</vt:lpstr>
      <vt:lpstr>Improvement towards sales performance</vt:lpstr>
      <vt:lpstr>How customers accumulate loyalty points</vt:lpstr>
      <vt:lpstr>How groups within the customer base can be used to target specific market segments </vt:lpstr>
      <vt:lpstr>How social data (e.g. customer reviews) can be used to inform marketing campaign</vt:lpstr>
      <vt:lpstr>The impact that each product has on sales </vt:lpstr>
      <vt:lpstr>How reliable the data is (e.g. normal distribution, skewness, or kurtosis) </vt:lpstr>
      <vt:lpstr>The relationship(s) is/are (if any) between North American, European, and global sales?  </vt:lpstr>
      <vt:lpstr>PowerPoint Presentation</vt:lpstr>
      <vt:lpstr>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Dinushi Romeena Weerakoon</dc:creator>
  <cp:lastModifiedBy>Dinushi Romeena Weerakoon</cp:lastModifiedBy>
  <cp:revision>3</cp:revision>
  <dcterms:created xsi:type="dcterms:W3CDTF">2023-08-04T09:10:38Z</dcterms:created>
  <dcterms:modified xsi:type="dcterms:W3CDTF">2023-08-04T10:20:21Z</dcterms:modified>
</cp:coreProperties>
</file>